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2" r:id="rId1"/>
  </p:sldMasterIdLst>
  <p:notesMasterIdLst>
    <p:notesMasterId r:id="rId5"/>
  </p:notesMasterIdLst>
  <p:sldIdLst>
    <p:sldId id="2832" r:id="rId2"/>
    <p:sldId id="2831" r:id="rId3"/>
    <p:sldId id="2833" r:id="rId4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9" autoAdjust="0"/>
    <p:restoredTop sz="75691" autoAdjust="0"/>
  </p:normalViewPr>
  <p:slideViewPr>
    <p:cSldViewPr snapToGrid="0">
      <p:cViewPr>
        <p:scale>
          <a:sx n="100" d="100"/>
          <a:sy n="100" d="100"/>
        </p:scale>
        <p:origin x="1214" y="-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BE3BE-C6DF-45F3-9196-F87C18D712C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D6877-A356-4B6A-9D14-6FF61EB77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68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1991%E5%B9%B4" TargetMode="External"/><Relationship Id="rId3" Type="http://schemas.openxmlformats.org/officeDocument/2006/relationships/hyperlink" Target="https://ja.wikipedia.org/wiki/%E3%83%93%E3%83%83%E3%83%88%E3%82%B3%E3%82%A4%E3%83%B3" TargetMode="External"/><Relationship Id="rId7" Type="http://schemas.openxmlformats.org/officeDocument/2006/relationships/hyperlink" Target="https://ja.wikipedia.org/wiki/%E3%83%B4%E3%82%A3%E3%82%BF%E3%83%AA%E3%83%83%E3%82%AF%E3%83%BB%E3%83%96%E3%83%86%E3%83%AA%E3%83%B3#cite_note-:0-3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ja.wikipedia.org/wiki/%E3%83%9B%E3%83%AF%E3%82%A4%E3%83%88%E3%83%9A%E3%83%BC%E3%83%91%E3%83%BC" TargetMode="External"/><Relationship Id="rId11" Type="http://schemas.openxmlformats.org/officeDocument/2006/relationships/hyperlink" Target="https://ja.wikipedia.org/wiki/%E3%83%8B%E3%83%A5%E3%83%BC%E3%82%B9%E3%82%B0%E3%83%AB%E3%83%BC%E3%83%97" TargetMode="External"/><Relationship Id="rId5" Type="http://schemas.openxmlformats.org/officeDocument/2006/relationships/hyperlink" Target="https://ja.wikipedia.org/wiki/%E3%82%A4%E3%83%BC%E3%82%B5%E3%83%AA%E3%82%A2%E3%83%A0" TargetMode="External"/><Relationship Id="rId10" Type="http://schemas.openxmlformats.org/officeDocument/2006/relationships/hyperlink" Target="https://ja.wikipedia.org/wiki/Usenet" TargetMode="External"/><Relationship Id="rId4" Type="http://schemas.openxmlformats.org/officeDocument/2006/relationships/hyperlink" Target="https://ja.wikipedia.org/wiki/%E3%83%97%E3%83%AD%E3%82%B0%E3%83%A9%E3%83%9F%E3%83%B3%E3%82%B0%E8%A8%80%E8%AA%9E" TargetMode="External"/><Relationship Id="rId9" Type="http://schemas.openxmlformats.org/officeDocument/2006/relationships/hyperlink" Target="https://ja.wikipedia.org/wiki/8%E6%9C%88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44500" y="1243013"/>
            <a:ext cx="5969000" cy="33575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ビタリック・ブリテン（</a:t>
            </a:r>
            <a:r>
              <a:rPr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1994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年生まれ）</a:t>
            </a:r>
            <a:endParaRPr lang="en-US" altLang="ja-JP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ロシア人、</a:t>
            </a:r>
            <a:r>
              <a:rPr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2011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年から</a:t>
            </a:r>
            <a:r>
              <a:rPr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BITCOIN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プロジェクトに参加、世界初の雑誌ビットコインマガジンを発行している。</a:t>
            </a:r>
            <a:endParaRPr lang="en-US" altLang="ja-JP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歳の</a:t>
            </a:r>
            <a:r>
              <a:rPr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2013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年、</a:t>
            </a:r>
            <a:r>
              <a:rPr lang="ja-JP" alt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ビットコイン"/>
              </a:rPr>
              <a:t>ビットコイン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のシステム上でアプリケーションを作りやすくするために汎用的なスクリプティング言語（扱いやすくかつ機能が多い</a:t>
            </a:r>
            <a:r>
              <a:rPr lang="ja-JP" alt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プログラミング言語"/>
              </a:rPr>
              <a:t>プログラミング言語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）が必要だと訴えるものの、ビットコインの運営コミュニティからの同意を得られなかった。</a:t>
            </a:r>
            <a:endParaRPr lang="en-US" altLang="ja-JP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同年、</a:t>
            </a:r>
            <a:r>
              <a:rPr lang="ja-JP" alt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イーサリアム"/>
              </a:rPr>
              <a:t>イーサリアム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を形作る思想をまとめた</a:t>
            </a:r>
            <a:r>
              <a:rPr lang="ja-JP" alt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ホワイトペーパー"/>
              </a:rPr>
              <a:t>ホワイトペーパー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を発表。</a:t>
            </a:r>
            <a:endParaRPr lang="en-US" altLang="ja-JP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2014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年</a:t>
            </a:r>
            <a:r>
              <a:rPr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月に実装された最初のプロトタイプをリリース。</a:t>
            </a:r>
            <a:endParaRPr lang="en-US" altLang="ja-JP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ティール・フェローシップに選ばれ、大学を退学し、その後</a:t>
            </a:r>
            <a:r>
              <a:rPr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か月間仮想通貨の実用性を探るため世界中を旅する</a:t>
            </a:r>
            <a:r>
              <a:rPr lang="en-US" altLang="ja-JP" b="0" i="0" u="none" strike="noStrike" baseline="30000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/>
              </a:rPr>
              <a:t>[3]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。</a:t>
            </a:r>
            <a:endParaRPr lang="en-US" altLang="ja-JP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kumimoji="1" lang="en-US" altLang="ja-JP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kumimoji="1"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リーナストーバルス（</a:t>
            </a:r>
            <a:r>
              <a:rPr kumimoji="1"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1969</a:t>
            </a:r>
            <a:r>
              <a:rPr kumimoji="1"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年生まれの</a:t>
            </a:r>
            <a:r>
              <a:rPr kumimoji="1"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50</a:t>
            </a:r>
            <a:r>
              <a:rPr kumimoji="1"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歳）の再来か？</a:t>
            </a:r>
            <a:endParaRPr kumimoji="1" lang="en-US" altLang="ja-JP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kumimoji="1"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フィンランド人　</a:t>
            </a:r>
            <a:r>
              <a:rPr kumimoji="1"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22</a:t>
            </a:r>
            <a:r>
              <a:rPr kumimoji="1"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歳の時に</a:t>
            </a:r>
            <a:r>
              <a:rPr kumimoji="1" lang="en-US" altLang="ja-JP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LINUX</a:t>
            </a:r>
            <a:r>
              <a:rPr kumimoji="1"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発表（彼の書いたコードは２％程度）</a:t>
            </a:r>
            <a:endParaRPr kumimoji="1" lang="en-US" altLang="ja-JP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altLang="ja-JP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1991年"/>
              </a:rPr>
              <a:t>1991</a:t>
            </a:r>
            <a:r>
              <a:rPr lang="ja-JP" alt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1991年"/>
              </a:rPr>
              <a:t>年</a:t>
            </a:r>
            <a:r>
              <a:rPr lang="en-US" altLang="ja-JP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8月"/>
              </a:rPr>
              <a:t>8</a:t>
            </a:r>
            <a:r>
              <a:rPr lang="ja-JP" alt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8月"/>
              </a:rPr>
              <a:t>月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、リーナスはこの成果物を</a:t>
            </a:r>
            <a:r>
              <a:rPr lang="en-US" altLang="ja-JP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0" tooltip="Usenet"/>
              </a:rPr>
              <a:t>Usenet</a:t>
            </a:r>
            <a:r>
              <a:rPr lang="ja-JP" alt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1" tooltip="ニュースグループ"/>
              </a:rPr>
              <a:t>ニュースグループ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altLang="ja-JP" dirty="0" err="1"/>
              <a:t>comp.os.minix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で公開した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BC801-F596-44F3-BF33-8D25823E0254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9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rpMTPtemplate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8957" y="1455829"/>
            <a:ext cx="8408579" cy="20887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957" y="3636652"/>
            <a:ext cx="84085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1CE022-5275-4582-82A4-BA33E8C968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4485079"/>
            <a:ext cx="2494567" cy="2608074"/>
          </a:xfrm>
          <a:prstGeom prst="rect">
            <a:avLst/>
          </a:prstGeom>
        </p:spPr>
      </p:pic>
      <p:sp>
        <p:nvSpPr>
          <p:cNvPr id="8" name="日付プレースホルダー 3">
            <a:extLst>
              <a:ext uri="{FF2B5EF4-FFF2-40B4-BE49-F238E27FC236}">
                <a16:creationId xmlns:a16="http://schemas.microsoft.com/office/drawing/2014/main" id="{02843F76-AECE-42F3-BF6B-73B21E4EF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70467" y="6275874"/>
            <a:ext cx="2318627" cy="446799"/>
          </a:xfrm>
        </p:spPr>
        <p:txBody>
          <a:bodyPr/>
          <a:lstStyle/>
          <a:p>
            <a:fld id="{89BC0360-DF0C-46FE-BD02-97D7A1166B0E}" type="datetime1">
              <a:rPr kumimoji="1" lang="ja-JP" altLang="en-US" sz="1600" smtClean="0"/>
              <a:t>2021/4/14</a:t>
            </a:fld>
            <a:endParaRPr kumimoji="1" lang="ja-JP" altLang="en-US" sz="1600" dirty="0"/>
          </a:p>
        </p:txBody>
      </p:sp>
      <p:sp>
        <p:nvSpPr>
          <p:cNvPr id="9" name="フッター プレースホルダー 4">
            <a:extLst>
              <a:ext uri="{FF2B5EF4-FFF2-40B4-BE49-F238E27FC236}">
                <a16:creationId xmlns:a16="http://schemas.microsoft.com/office/drawing/2014/main" id="{E1E20EA6-A57C-4906-B3DF-2A875B67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8932" y="6274676"/>
            <a:ext cx="3495554" cy="446799"/>
          </a:xfrm>
        </p:spPr>
        <p:txBody>
          <a:bodyPr/>
          <a:lstStyle/>
          <a:p>
            <a:r>
              <a:rPr kumimoji="1" lang="en-US" altLang="ja-JP" sz="1600" dirty="0"/>
              <a:t>ARP Confidential</a:t>
            </a:r>
            <a:endParaRPr kumimoji="1" lang="ja-JP" altLang="en-US" sz="1600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B9A0C03-460F-4FC3-AB78-CC788C030C0E}"/>
              </a:ext>
            </a:extLst>
          </p:cNvPr>
          <p:cNvGrpSpPr/>
          <p:nvPr userDrawn="1"/>
        </p:nvGrpSpPr>
        <p:grpSpPr>
          <a:xfrm>
            <a:off x="147926" y="135327"/>
            <a:ext cx="2079457" cy="341072"/>
            <a:chOff x="107504" y="125307"/>
            <a:chExt cx="2512574" cy="42337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AEF99B10-A06B-4B19-A032-017AF347F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54276B8A-4B39-439B-97F1-D5A8DBC50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5A32397-A7D4-4E4E-91FD-738221406B63}"/>
              </a:ext>
            </a:extLst>
          </p:cNvPr>
          <p:cNvSpPr txBox="1"/>
          <p:nvPr userDrawn="1"/>
        </p:nvSpPr>
        <p:spPr>
          <a:xfrm rot="1189468">
            <a:off x="8263181" y="624962"/>
            <a:ext cx="4506584" cy="1569660"/>
          </a:xfrm>
          <a:prstGeom prst="rect">
            <a:avLst/>
          </a:prstGeom>
          <a:solidFill>
            <a:schemeClr val="bg1">
              <a:lumMod val="65000"/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>
                <a:solidFill>
                  <a:schemeClr val="bg1">
                    <a:lumMod val="75000"/>
                    <a:alpha val="53000"/>
                  </a:schemeClr>
                </a:solidFill>
                <a:latin typeface="Modern Love" panose="04090805081005020601" pitchFamily="82" charset="0"/>
              </a:rPr>
              <a:t>ARP </a:t>
            </a:r>
          </a:p>
          <a:p>
            <a:r>
              <a:rPr kumimoji="1" lang="en-US" altLang="ja-JP" sz="4800" dirty="0">
                <a:solidFill>
                  <a:schemeClr val="bg1">
                    <a:lumMod val="75000"/>
                    <a:alpha val="53000"/>
                  </a:schemeClr>
                </a:solidFill>
                <a:latin typeface="Modern Love" panose="04090805081005020601" pitchFamily="82" charset="0"/>
              </a:rPr>
              <a:t>Confidential</a:t>
            </a:r>
            <a:endParaRPr kumimoji="1" lang="ja-JP" altLang="en-US" sz="4800" dirty="0">
              <a:solidFill>
                <a:schemeClr val="bg1">
                  <a:lumMod val="75000"/>
                  <a:alpha val="53000"/>
                </a:schemeClr>
              </a:solidFill>
              <a:latin typeface="Modern Love" panose="04090805081005020601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99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BC6D-A672-4E30-A6B1-DB3DB1B54FD0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43054" y="6356350"/>
            <a:ext cx="510745" cy="365125"/>
          </a:xfrm>
          <a:prstGeom prst="rect">
            <a:avLst/>
          </a:prstGeom>
        </p:spPr>
        <p:txBody>
          <a:bodyPr/>
          <a:lstStyle/>
          <a:p>
            <a:fld id="{2F773076-C614-4187-AD36-1F532DAF2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1F46B5E-3DEA-4D27-8866-E0436CC34F88}"/>
              </a:ext>
            </a:extLst>
          </p:cNvPr>
          <p:cNvGrpSpPr/>
          <p:nvPr userDrawn="1"/>
        </p:nvGrpSpPr>
        <p:grpSpPr>
          <a:xfrm>
            <a:off x="9605432" y="236995"/>
            <a:ext cx="2079457" cy="341072"/>
            <a:chOff x="107504" y="125307"/>
            <a:chExt cx="2512574" cy="42337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D75AC43B-37D7-471A-A861-503AE2D5F6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2BEF0801-E51D-46CB-803D-2BEBD0CAB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A44F572-4C36-4447-8142-1985BE1CE380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62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533A-0116-4622-9FDB-1BBABB5E7BF3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43054" y="6356350"/>
            <a:ext cx="510745" cy="365125"/>
          </a:xfrm>
          <a:prstGeom prst="rect">
            <a:avLst/>
          </a:prstGeom>
        </p:spPr>
        <p:txBody>
          <a:bodyPr/>
          <a:lstStyle/>
          <a:p>
            <a:fld id="{2F773076-C614-4187-AD36-1F532DAF2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28E9F6-F856-4A5C-A9EF-FD96E261288D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915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888" y="312934"/>
            <a:ext cx="8317375" cy="5909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273" y="1118994"/>
            <a:ext cx="10381527" cy="516093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FED7304-85BD-4EDB-8096-09B5B5693E03}"/>
              </a:ext>
            </a:extLst>
          </p:cNvPr>
          <p:cNvGrpSpPr/>
          <p:nvPr userDrawn="1"/>
        </p:nvGrpSpPr>
        <p:grpSpPr>
          <a:xfrm>
            <a:off x="9605432" y="236995"/>
            <a:ext cx="2079457" cy="341072"/>
            <a:chOff x="107504" y="125307"/>
            <a:chExt cx="2512574" cy="423373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7018A322-5A3F-4318-A2BD-D4E1E9634D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1B96005D-BEAC-4723-84B0-A995C930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10" name="フローチャート: 処理 9">
            <a:extLst>
              <a:ext uri="{FF2B5EF4-FFF2-40B4-BE49-F238E27FC236}">
                <a16:creationId xmlns:a16="http://schemas.microsoft.com/office/drawing/2014/main" id="{4F1575D7-D484-411E-A9B3-9380E5D0AAC8}"/>
              </a:ext>
            </a:extLst>
          </p:cNvPr>
          <p:cNvSpPr/>
          <p:nvPr userDrawn="1"/>
        </p:nvSpPr>
        <p:spPr>
          <a:xfrm>
            <a:off x="838200" y="956111"/>
            <a:ext cx="8767232" cy="70283"/>
          </a:xfrm>
          <a:prstGeom prst="flowChartProcess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6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6D17ED3-33E9-4B87-BA09-0049A28F8F68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46ED038C-735F-4B66-9CB7-1BF5E0743F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2273" y="6378849"/>
            <a:ext cx="1951301" cy="446799"/>
          </a:xfrm>
        </p:spPr>
        <p:txBody>
          <a:bodyPr/>
          <a:lstStyle/>
          <a:p>
            <a:fld id="{066FD65B-6D2F-468A-AB42-CD573E70AACF}" type="datetime1">
              <a:rPr kumimoji="1" lang="ja-JP" altLang="en-US" sz="1600" smtClean="0"/>
              <a:t>2021/4/14</a:t>
            </a:fld>
            <a:endParaRPr kumimoji="1" lang="ja-JP" altLang="en-US" sz="1600" dirty="0"/>
          </a:p>
        </p:txBody>
      </p:sp>
      <p:sp>
        <p:nvSpPr>
          <p:cNvPr id="17" name="フッター プレースホルダー 4">
            <a:extLst>
              <a:ext uri="{FF2B5EF4-FFF2-40B4-BE49-F238E27FC236}">
                <a16:creationId xmlns:a16="http://schemas.microsoft.com/office/drawing/2014/main" id="{40C6F7E7-966C-4996-9E71-DB5CAEE8B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7717" y="6378850"/>
            <a:ext cx="3681716" cy="446799"/>
          </a:xfrm>
        </p:spPr>
        <p:txBody>
          <a:bodyPr/>
          <a:lstStyle/>
          <a:p>
            <a:r>
              <a:rPr kumimoji="1" lang="en-US" altLang="ja-JP" sz="1600" dirty="0"/>
              <a:t>ARP Confidential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323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BE58-9955-4938-BE76-237C99A00F76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388EFDB-EF51-41B1-B3C3-6DEFDC75BD76}"/>
              </a:ext>
            </a:extLst>
          </p:cNvPr>
          <p:cNvGrpSpPr/>
          <p:nvPr userDrawn="1"/>
        </p:nvGrpSpPr>
        <p:grpSpPr>
          <a:xfrm>
            <a:off x="9605432" y="236995"/>
            <a:ext cx="2079457" cy="341072"/>
            <a:chOff x="107504" y="125307"/>
            <a:chExt cx="2512574" cy="42337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13D8A5B4-5293-451C-8C7F-DB03CC6CE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682EFB62-C584-42C7-8142-8363EB8B06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3BE26CF-4299-428C-A41F-1CE3E8ECBFA2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832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ACA21-BA6D-4956-A830-2693607AEEFB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647A8B2-3E2F-407A-AFF0-FFAA79F1344F}"/>
              </a:ext>
            </a:extLst>
          </p:cNvPr>
          <p:cNvGrpSpPr/>
          <p:nvPr userDrawn="1"/>
        </p:nvGrpSpPr>
        <p:grpSpPr>
          <a:xfrm>
            <a:off x="9605432" y="236995"/>
            <a:ext cx="2079457" cy="341072"/>
            <a:chOff x="107504" y="125307"/>
            <a:chExt cx="2512574" cy="423373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34A39123-F5A5-442C-A866-20EE311852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B0278B04-CF2F-4B3C-98FE-25C65F6404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65133B8-9E5C-444A-9676-3C4C89462982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081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42B8-3243-400D-90A9-C03122434FFB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EB9BDE6-08C3-4039-8001-23E005D4156F}"/>
              </a:ext>
            </a:extLst>
          </p:cNvPr>
          <p:cNvGrpSpPr/>
          <p:nvPr userDrawn="1"/>
        </p:nvGrpSpPr>
        <p:grpSpPr>
          <a:xfrm>
            <a:off x="9605432" y="236995"/>
            <a:ext cx="2079457" cy="341072"/>
            <a:chOff x="107504" y="125307"/>
            <a:chExt cx="2512574" cy="423373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9A16AD7-87DB-4B52-B3BE-B80C7D6EA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0849672C-BF21-4B70-9800-DCCD4ACDA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EAB67DD-F7A7-44AD-997B-123D43C8C24D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350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CFF1-1BB7-4B0F-AE13-3311636AF6EF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F2D20EA-F0A1-4759-902D-3F7F08E76F66}"/>
              </a:ext>
            </a:extLst>
          </p:cNvPr>
          <p:cNvGrpSpPr/>
          <p:nvPr userDrawn="1"/>
        </p:nvGrpSpPr>
        <p:grpSpPr>
          <a:xfrm>
            <a:off x="9605432" y="236995"/>
            <a:ext cx="2079457" cy="341072"/>
            <a:chOff x="107504" y="125307"/>
            <a:chExt cx="2512574" cy="423373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79845271-FB11-4BDF-B227-073F21E02F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9EA7B4A5-59F5-4E4D-9622-0528B99DB0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2AFB361-0386-4BE1-96FD-C6738E0008C7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141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E0D5-4AED-4E01-AD1B-912D400E2FCC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43054" y="6356350"/>
            <a:ext cx="510745" cy="365125"/>
          </a:xfrm>
          <a:prstGeom prst="rect">
            <a:avLst/>
          </a:prstGeom>
        </p:spPr>
        <p:txBody>
          <a:bodyPr/>
          <a:lstStyle/>
          <a:p>
            <a:fld id="{2F773076-C614-4187-AD36-1F532DAF2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9CF8DDF-DF32-4E88-889D-79C887655266}"/>
              </a:ext>
            </a:extLst>
          </p:cNvPr>
          <p:cNvGrpSpPr/>
          <p:nvPr userDrawn="1"/>
        </p:nvGrpSpPr>
        <p:grpSpPr>
          <a:xfrm>
            <a:off x="9605432" y="236995"/>
            <a:ext cx="2079457" cy="341072"/>
            <a:chOff x="107504" y="125307"/>
            <a:chExt cx="2512574" cy="423373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22074378-8A06-4E7C-80B0-E332836A2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AC9B5445-81F8-4032-8F65-E52A091251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459C666-4AE5-4316-9418-BC7A85EC4875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9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DC3F-CBDE-41AD-AC3C-69215F9AFB58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43054" y="6356350"/>
            <a:ext cx="510745" cy="365125"/>
          </a:xfrm>
          <a:prstGeom prst="rect">
            <a:avLst/>
          </a:prstGeom>
        </p:spPr>
        <p:txBody>
          <a:bodyPr/>
          <a:lstStyle/>
          <a:p>
            <a:fld id="{2F773076-C614-4187-AD36-1F532DAF2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FB39210E-E5D9-41A2-86D8-30162C068241}"/>
              </a:ext>
            </a:extLst>
          </p:cNvPr>
          <p:cNvGrpSpPr/>
          <p:nvPr userDrawn="1"/>
        </p:nvGrpSpPr>
        <p:grpSpPr>
          <a:xfrm>
            <a:off x="9605432" y="236995"/>
            <a:ext cx="2079457" cy="341072"/>
            <a:chOff x="107504" y="125307"/>
            <a:chExt cx="2512574" cy="423373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1A8D212E-2793-4733-A5A0-F2A38F0CB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5862B620-2CDF-4D44-B219-2EA704FAD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4E7549-8F32-4888-98AD-469DBB113FEE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682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DFC4-2DB2-48F9-A5D1-328217704EDF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43054" y="6356350"/>
            <a:ext cx="510745" cy="365125"/>
          </a:xfrm>
          <a:prstGeom prst="rect">
            <a:avLst/>
          </a:prstGeom>
        </p:spPr>
        <p:txBody>
          <a:bodyPr/>
          <a:lstStyle/>
          <a:p>
            <a:fld id="{2F773076-C614-4187-AD36-1F532DAF2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641E24E-F10F-49EB-A15B-86D7E50B7902}"/>
              </a:ext>
            </a:extLst>
          </p:cNvPr>
          <p:cNvGrpSpPr/>
          <p:nvPr userDrawn="1"/>
        </p:nvGrpSpPr>
        <p:grpSpPr>
          <a:xfrm>
            <a:off x="9605432" y="236995"/>
            <a:ext cx="2079457" cy="341072"/>
            <a:chOff x="107504" y="125307"/>
            <a:chExt cx="2512574" cy="423373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08C7A6AC-1493-45D0-97DC-4704717531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610" y="125307"/>
              <a:ext cx="1904468" cy="421343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2309E122-12EE-49B8-A1E5-C977F8F0A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127337"/>
              <a:ext cx="490807" cy="421343"/>
            </a:xfrm>
            <a:prstGeom prst="rect">
              <a:avLst/>
            </a:prstGeom>
          </p:spPr>
        </p:pic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5E4439B-42FF-4B8E-BD7B-5D41FEEB5D63}"/>
              </a:ext>
            </a:extLst>
          </p:cNvPr>
          <p:cNvSpPr/>
          <p:nvPr userDrawn="1"/>
        </p:nvSpPr>
        <p:spPr>
          <a:xfrm>
            <a:off x="10718156" y="6367853"/>
            <a:ext cx="635643" cy="40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F773076-C614-4187-AD36-1F532DAF2998}" type="slidenum">
              <a:rPr kumimoji="1" lang="ja-JP" altLang="en-US" sz="1800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68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19248"/>
            <a:ext cx="10515600" cy="83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70553"/>
            <a:ext cx="10515600" cy="450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6158B-123A-4579-8125-44D6BEAA6992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ARP Confidential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91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5FC6288-BAB4-443E-A9FB-53BF8C69FD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192001" cy="6779172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E8418FB-C2D1-4B0E-9151-A60B0B743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725" y="2532676"/>
            <a:ext cx="10020361" cy="3327421"/>
          </a:xfrm>
        </p:spPr>
        <p:txBody>
          <a:bodyPr>
            <a:normAutofit fontScale="90000"/>
          </a:bodyPr>
          <a:lstStyle/>
          <a:p>
            <a:r>
              <a:rPr lang="en-US" altLang="ja-JP" sz="4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  <a:t>Arp</a:t>
            </a:r>
            <a:r>
              <a:rPr lang="ja-JP" altLang="en-US" sz="4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  <a:t> </a:t>
            </a:r>
            <a:r>
              <a:rPr lang="en-US" altLang="ja-JP" sz="4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  <a:t>Lightning Talk </a:t>
            </a:r>
            <a:br>
              <a:rPr lang="en-US" altLang="ja-JP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</a:br>
            <a:r>
              <a:rPr lang="en-US" altLang="ja-JP" sz="8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  <a:t>Block Chain </a:t>
            </a:r>
            <a:br>
              <a:rPr lang="en-US" altLang="ja-JP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</a:br>
            <a:br>
              <a:rPr lang="en-US" altLang="ja-JP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</a:br>
            <a:r>
              <a:rPr lang="en-US" altLang="ja-JP" sz="53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  <a:t>Chapter-2</a:t>
            </a:r>
            <a:br>
              <a:rPr lang="en-US" altLang="ja-JP" sz="53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</a:br>
            <a:r>
              <a:rPr lang="ja-JP" altLang="en-US" sz="53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  <a:t>　</a:t>
            </a:r>
            <a:r>
              <a:rPr lang="en-US" altLang="ja-JP" sz="53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  <a:t>Executive Summary</a:t>
            </a:r>
            <a:br>
              <a:rPr lang="en-US" altLang="ja-JP" sz="4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</a:br>
            <a:r>
              <a:rPr lang="ja-JP" altLang="en-US" sz="4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</a:rPr>
              <a:t>　</a:t>
            </a:r>
            <a:endParaRPr lang="ja-JP" alt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3734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F37B21-E048-4301-8A0E-6472DD426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>
                <a:latin typeface="+mn-ea"/>
                <a:ea typeface="+mn-ea"/>
              </a:rPr>
              <a:t>発表内容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5D761D-9E96-432C-B316-15D497F0B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273" y="1141854"/>
            <a:ext cx="10381527" cy="5426072"/>
          </a:xfrm>
        </p:spPr>
        <p:txBody>
          <a:bodyPr>
            <a:normAutofit/>
          </a:bodyPr>
          <a:lstStyle/>
          <a:p>
            <a:pPr>
              <a:lnSpc>
                <a:spcPts val="2300"/>
              </a:lnSpc>
            </a:pPr>
            <a:r>
              <a:rPr lang="en-US" altLang="ja-JP" b="1" dirty="0"/>
              <a:t>Why:  </a:t>
            </a:r>
            <a:r>
              <a:rPr lang="ja-JP" altLang="en-US" b="1" dirty="0"/>
              <a:t>何故ブロックチェーンに取り組むのか？</a:t>
            </a:r>
            <a:endParaRPr lang="en-US" altLang="ja-JP" b="1" dirty="0"/>
          </a:p>
          <a:p>
            <a:pPr>
              <a:lnSpc>
                <a:spcPts val="2300"/>
              </a:lnSpc>
            </a:pPr>
            <a:r>
              <a:rPr lang="en-US" altLang="ja-JP" b="1" dirty="0"/>
              <a:t>What</a:t>
            </a:r>
            <a:r>
              <a:rPr lang="ja-JP" altLang="en-US" b="1" dirty="0"/>
              <a:t>：</a:t>
            </a:r>
            <a:endParaRPr lang="en-US" altLang="ja-JP" b="1" dirty="0"/>
          </a:p>
          <a:p>
            <a:pPr lvl="1">
              <a:lnSpc>
                <a:spcPts val="2300"/>
              </a:lnSpc>
            </a:pPr>
            <a:r>
              <a:rPr lang="ja-JP" altLang="en-US" b="1" dirty="0"/>
              <a:t>ブロックチェーンとは</a:t>
            </a:r>
            <a:endParaRPr lang="en-US" altLang="ja-JP" b="1" dirty="0"/>
          </a:p>
          <a:p>
            <a:pPr lvl="2">
              <a:lnSpc>
                <a:spcPts val="2300"/>
              </a:lnSpc>
            </a:pPr>
            <a:r>
              <a:rPr lang="ja-JP" altLang="en-US" b="1" dirty="0"/>
              <a:t>堅牢性の仕組み（電子署名とハッシュ）</a:t>
            </a:r>
            <a:endParaRPr lang="en-US" altLang="ja-JP" b="1" dirty="0"/>
          </a:p>
          <a:p>
            <a:pPr lvl="2">
              <a:lnSpc>
                <a:spcPts val="2300"/>
              </a:lnSpc>
            </a:pPr>
            <a:r>
              <a:rPr kumimoji="1" lang="ja-JP" altLang="en-US" b="1" dirty="0"/>
              <a:t>分散型台帳技術</a:t>
            </a:r>
            <a:r>
              <a:rPr lang="ja-JP" altLang="en-US" b="1" dirty="0"/>
              <a:t>（</a:t>
            </a:r>
            <a:r>
              <a:rPr kumimoji="1" lang="ja-JP" altLang="en-US" b="1" dirty="0"/>
              <a:t>分散型 </a:t>
            </a:r>
            <a:r>
              <a:rPr kumimoji="1" lang="en-US" altLang="ja-JP" b="1" dirty="0"/>
              <a:t>vs </a:t>
            </a:r>
            <a:r>
              <a:rPr kumimoji="1" lang="ja-JP" altLang="en-US" b="1" dirty="0"/>
              <a:t>中央統治型）</a:t>
            </a:r>
            <a:endParaRPr kumimoji="1" lang="en-US" altLang="ja-JP" b="1" dirty="0"/>
          </a:p>
          <a:p>
            <a:pPr lvl="1">
              <a:lnSpc>
                <a:spcPts val="2300"/>
              </a:lnSpc>
            </a:pPr>
            <a:r>
              <a:rPr lang="ja-JP" altLang="en-US" b="1" dirty="0"/>
              <a:t>スマートコントラクトとは（例：イーサリアムプラットフォーム）</a:t>
            </a:r>
            <a:endParaRPr lang="en-US" altLang="ja-JP" b="1" dirty="0"/>
          </a:p>
          <a:p>
            <a:pPr lvl="2">
              <a:lnSpc>
                <a:spcPts val="2300"/>
              </a:lnSpc>
            </a:pPr>
            <a:r>
              <a:rPr lang="ja-JP" altLang="en-US" b="1" dirty="0"/>
              <a:t>トランザクションの仕組み</a:t>
            </a:r>
            <a:endParaRPr lang="en-US" altLang="ja-JP" b="1" dirty="0"/>
          </a:p>
          <a:p>
            <a:pPr lvl="3">
              <a:lnSpc>
                <a:spcPts val="2300"/>
              </a:lnSpc>
            </a:pPr>
            <a:r>
              <a:rPr kumimoji="1" lang="ja-JP" altLang="en-US" b="1" dirty="0"/>
              <a:t>アドレス</a:t>
            </a:r>
            <a:endParaRPr kumimoji="1" lang="en-US" altLang="ja-JP" b="1" dirty="0"/>
          </a:p>
          <a:p>
            <a:pPr lvl="3">
              <a:lnSpc>
                <a:spcPts val="2300"/>
              </a:lnSpc>
            </a:pPr>
            <a:r>
              <a:rPr lang="ja-JP" altLang="en-US" b="1" dirty="0"/>
              <a:t>取引情報</a:t>
            </a:r>
            <a:endParaRPr lang="en-US" altLang="ja-JP" b="1" dirty="0"/>
          </a:p>
          <a:p>
            <a:pPr lvl="3">
              <a:lnSpc>
                <a:spcPts val="2300"/>
              </a:lnSpc>
            </a:pPr>
            <a:r>
              <a:rPr kumimoji="1" lang="ja-JP" altLang="en-US" b="1" dirty="0"/>
              <a:t>ブロック、マイナー</a:t>
            </a:r>
            <a:endParaRPr kumimoji="1" lang="en-US" altLang="ja-JP" b="1" dirty="0"/>
          </a:p>
          <a:p>
            <a:pPr>
              <a:lnSpc>
                <a:spcPts val="2300"/>
              </a:lnSpc>
            </a:pPr>
            <a:r>
              <a:rPr lang="en-US" altLang="ja-JP" b="1" dirty="0"/>
              <a:t>How: </a:t>
            </a:r>
            <a:r>
              <a:rPr lang="ja-JP" altLang="en-US" b="1" dirty="0"/>
              <a:t>実装例（言語編）</a:t>
            </a:r>
            <a:endParaRPr lang="en-US" altLang="ja-JP" b="1" dirty="0"/>
          </a:p>
          <a:p>
            <a:pPr lvl="1">
              <a:lnSpc>
                <a:spcPts val="2300"/>
              </a:lnSpc>
            </a:pPr>
            <a:r>
              <a:rPr lang="en-US" altLang="ja-JP" b="1" dirty="0"/>
              <a:t>GO</a:t>
            </a:r>
            <a:r>
              <a:rPr lang="ja-JP" altLang="en-US" b="1" dirty="0"/>
              <a:t>言語（言語仕様、</a:t>
            </a:r>
            <a:r>
              <a:rPr lang="en-US" altLang="ja-JP" b="1" dirty="0"/>
              <a:t>BC</a:t>
            </a:r>
            <a:r>
              <a:rPr lang="ja-JP" altLang="en-US" b="1" dirty="0"/>
              <a:t>関連パッケージ）</a:t>
            </a:r>
            <a:endParaRPr lang="en-US" altLang="ja-JP" b="1" dirty="0"/>
          </a:p>
          <a:p>
            <a:pPr lvl="1">
              <a:lnSpc>
                <a:spcPts val="2300"/>
              </a:lnSpc>
            </a:pPr>
            <a:r>
              <a:rPr lang="en-US" altLang="ja-JP" b="1" dirty="0"/>
              <a:t>Solidity</a:t>
            </a:r>
            <a:r>
              <a:rPr lang="ja-JP" altLang="en-US" b="1" dirty="0"/>
              <a:t>言語（未定）</a:t>
            </a:r>
            <a:endParaRPr lang="en-US" altLang="ja-JP" b="1" dirty="0"/>
          </a:p>
          <a:p>
            <a:pPr>
              <a:lnSpc>
                <a:spcPts val="2300"/>
              </a:lnSpc>
            </a:pPr>
            <a:r>
              <a:rPr lang="ja-JP" altLang="en-US" b="1" dirty="0"/>
              <a:t>今後の期待（社会変革）と課題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C30EB7-316D-4C35-9AF0-2603F6996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65B-6D2F-468A-AB42-CD573E70AACF}" type="datetime1">
              <a:rPr kumimoji="1" lang="ja-JP" altLang="en-US" sz="1600" smtClean="0"/>
              <a:t>2021/4/14</a:t>
            </a:fld>
            <a:endParaRPr kumimoji="1" lang="ja-JP" altLang="en-US" sz="160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4D6B20-8A90-42F3-A828-1100251B1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z="1600"/>
              <a:t>ARP Confidential</a:t>
            </a:r>
            <a:endParaRPr kumimoji="1" lang="ja-JP" altLang="en-US" sz="1600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910D467-6AC2-43D1-8383-F87E82FBF9AA}"/>
              </a:ext>
            </a:extLst>
          </p:cNvPr>
          <p:cNvSpPr/>
          <p:nvPr/>
        </p:nvSpPr>
        <p:spPr>
          <a:xfrm>
            <a:off x="962758" y="1071263"/>
            <a:ext cx="7727521" cy="44679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197F54-6641-437B-AF0D-EB65B6EB396F}"/>
              </a:ext>
            </a:extLst>
          </p:cNvPr>
          <p:cNvSpPr txBox="1"/>
          <p:nvPr/>
        </p:nvSpPr>
        <p:spPr>
          <a:xfrm>
            <a:off x="8894104" y="1118994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今日はココ</a:t>
            </a:r>
          </a:p>
        </p:txBody>
      </p:sp>
    </p:spTree>
    <p:extLst>
      <p:ext uri="{BB962C8B-B14F-4D97-AF65-F5344CB8AC3E}">
        <p14:creationId xmlns:p14="http://schemas.microsoft.com/office/powerpoint/2010/main" val="380223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E15F7B-ED7A-417F-ADCF-7130D51F0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273" y="307557"/>
            <a:ext cx="8317375" cy="590976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>
                <a:solidFill>
                  <a:schemeClr val="accent1">
                    <a:lumMod val="75000"/>
                  </a:schemeClr>
                </a:solidFill>
                <a:latin typeface="AR PＰＯＰ４B" panose="020B0600010101010101" pitchFamily="50" charset="-128"/>
                <a:ea typeface="AR PＰＯＰ４B" panose="020B0600010101010101" pitchFamily="50" charset="-128"/>
              </a:rPr>
              <a:t>GO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AR PＰＯＰ４B" panose="020B0600010101010101" pitchFamily="50" charset="-128"/>
                <a:ea typeface="AR PＰＯＰ４B" panose="020B0600010101010101" pitchFamily="50" charset="-128"/>
              </a:rPr>
              <a:t>言語にふれてみようよ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DA479C-81A6-44C2-AC1B-4776D46D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65B-6D2F-468A-AB42-CD573E70AACF}" type="datetime1">
              <a:rPr kumimoji="1" lang="ja-JP" altLang="en-US" sz="1600" smtClean="0"/>
              <a:t>2021/4/14</a:t>
            </a:fld>
            <a:endParaRPr kumimoji="1" lang="ja-JP" altLang="en-US" sz="160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826158-8037-4810-988B-BFC2D21AF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z="1600"/>
              <a:t>ARP Confidential</a:t>
            </a:r>
            <a:endParaRPr kumimoji="1" lang="ja-JP" altLang="en-US" sz="1600" dirty="0"/>
          </a:p>
        </p:txBody>
      </p:sp>
      <p:pic>
        <p:nvPicPr>
          <p:cNvPr id="1026" name="Picture 2" descr="ホリネズミ - Wikipedia">
            <a:extLst>
              <a:ext uri="{FF2B5EF4-FFF2-40B4-BE49-F238E27FC236}">
                <a16:creationId xmlns:a16="http://schemas.microsoft.com/office/drawing/2014/main" id="{4449F640-F01D-423A-A2B8-21C9E6430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160" y="4830037"/>
            <a:ext cx="1097697" cy="121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E43F456-AB39-4242-8908-2891C3B4DC98}"/>
              </a:ext>
            </a:extLst>
          </p:cNvPr>
          <p:cNvSpPr txBox="1"/>
          <p:nvPr/>
        </p:nvSpPr>
        <p:spPr>
          <a:xfrm>
            <a:off x="5018575" y="4859196"/>
            <a:ext cx="457507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rgbClr val="333333"/>
                </a:solidFill>
                <a:effectLst/>
                <a:latin typeface="Helvetica Neue"/>
              </a:rPr>
              <a:t>Go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Helvetica Neue"/>
              </a:rPr>
              <a:t>言語のマスコットキャラ</a:t>
            </a:r>
            <a:endParaRPr lang="en-US" altLang="ja-JP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b="0" i="0" dirty="0">
                <a:solidFill>
                  <a:srgbClr val="333333"/>
                </a:solidFill>
                <a:effectLst/>
                <a:latin typeface="Helvetica Neue"/>
              </a:rPr>
              <a:t>ホリネズミ</a:t>
            </a:r>
            <a:endParaRPr lang="en-US" altLang="ja-JP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b="0" i="0" dirty="0">
                <a:solidFill>
                  <a:srgbClr val="333333"/>
                </a:solidFill>
                <a:effectLst/>
                <a:latin typeface="Helvetica Neue"/>
              </a:rPr>
              <a:t>げっ歯類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らしい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眼が大きいのが特徴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87C3E35-1AC1-458B-A8B1-733ED4185FF5}"/>
              </a:ext>
            </a:extLst>
          </p:cNvPr>
          <p:cNvSpPr txBox="1"/>
          <p:nvPr/>
        </p:nvSpPr>
        <p:spPr>
          <a:xfrm>
            <a:off x="1002891" y="1260140"/>
            <a:ext cx="91440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+mn-ea"/>
              </a:rPr>
              <a:t>Google</a:t>
            </a:r>
            <a:r>
              <a:rPr lang="ja-JP" altLang="en-US" sz="2400" b="1" dirty="0">
                <a:latin typeface="+mn-ea"/>
              </a:rPr>
              <a:t>発の静的型付け言語</a:t>
            </a:r>
          </a:p>
          <a:p>
            <a:pPr lvl="1"/>
            <a:endParaRPr lang="en-US" altLang="ja-JP" b="1" dirty="0">
              <a:latin typeface="+mn-ea"/>
            </a:endParaRPr>
          </a:p>
          <a:p>
            <a:pPr lvl="1"/>
            <a:r>
              <a:rPr lang="ja-JP" altLang="en-US" b="1" dirty="0">
                <a:latin typeface="+mn-ea"/>
              </a:rPr>
              <a:t>●言語の特徴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b="1" dirty="0">
                <a:latin typeface="+mn-ea"/>
              </a:rPr>
              <a:t>軽量且つ高速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b="1" dirty="0">
                <a:latin typeface="+mn-ea"/>
              </a:rPr>
              <a:t>言語構造がシンプル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b="1" dirty="0">
                <a:latin typeface="+mn-ea"/>
              </a:rPr>
              <a:t>可読性が高く不具合が少ない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b="1" dirty="0">
                <a:latin typeface="+mn-ea"/>
              </a:rPr>
              <a:t>ライブラリが豊富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b="1" dirty="0">
                <a:latin typeface="+mn-ea"/>
              </a:rPr>
              <a:t>並行処理が可能</a:t>
            </a:r>
            <a:endParaRPr lang="en-US" altLang="ja-JP" b="1" dirty="0">
              <a:latin typeface="+mn-ea"/>
            </a:endParaRPr>
          </a:p>
          <a:p>
            <a:pPr lvl="1"/>
            <a:r>
              <a:rPr lang="ja-JP" altLang="en-US" b="1" dirty="0">
                <a:latin typeface="+mn-ea"/>
              </a:rPr>
              <a:t>●主な用途：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ja-JP" b="1" dirty="0">
                <a:latin typeface="+mn-ea"/>
              </a:rPr>
              <a:t>API</a:t>
            </a:r>
            <a:r>
              <a:rPr lang="ja-JP" altLang="en-US" b="1" dirty="0">
                <a:latin typeface="+mn-ea"/>
              </a:rPr>
              <a:t>サーバー、</a:t>
            </a:r>
            <a:r>
              <a:rPr lang="en-US" altLang="ja-JP" b="1" dirty="0">
                <a:latin typeface="+mn-ea"/>
              </a:rPr>
              <a:t>Web</a:t>
            </a:r>
            <a:r>
              <a:rPr lang="ja-JP" altLang="en-US" b="1" dirty="0">
                <a:latin typeface="+mn-ea"/>
              </a:rPr>
              <a:t>アプリ、マイクロサービス、コンテナ等の開発</a:t>
            </a:r>
          </a:p>
          <a:p>
            <a:pPr lvl="1"/>
            <a:endParaRPr lang="ja-JP" altLang="en-US" b="1" dirty="0">
              <a:latin typeface="+mn-ea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865F2943-0DD6-4E1C-99F3-650BCBEE6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716" y="4626837"/>
            <a:ext cx="3681716" cy="161696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88739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RP技術中計2020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pMTP20(wConfi-画面169).potx" id="{AB0D2A73-FCC8-4FF7-9F5F-016BD7DB5170}" vid="{B9BBE54E-FE12-4AEB-8BBB-29ACA1937A7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ArpMTP20(wConfi-画面169)</Template>
  <TotalTime>5110</TotalTime>
  <Words>353</Words>
  <Application>Microsoft Office PowerPoint</Application>
  <PresentationFormat>ワイド画面</PresentationFormat>
  <Paragraphs>47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AR PＰＯＰ４B</vt:lpstr>
      <vt:lpstr>Helvetica Neue</vt:lpstr>
      <vt:lpstr>游ゴシック</vt:lpstr>
      <vt:lpstr>Arial</vt:lpstr>
      <vt:lpstr>Arial Black</vt:lpstr>
      <vt:lpstr>Calibri</vt:lpstr>
      <vt:lpstr>Calibri Light</vt:lpstr>
      <vt:lpstr>Modern Love</vt:lpstr>
      <vt:lpstr>ARP技術中計2020</vt:lpstr>
      <vt:lpstr>Arp Lightning Talk  Block Chain   Chapter-2 　Executive Summary 　</vt:lpstr>
      <vt:lpstr>発表内容</vt:lpstr>
      <vt:lpstr>GO言語にふれてみようよ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第１回技術中期計画 中間報告用資料</dc:title>
  <dc:creator>KennyKano</dc:creator>
  <cp:lastModifiedBy>KennyKano</cp:lastModifiedBy>
  <cp:revision>194</cp:revision>
  <cp:lastPrinted>2020-11-06T05:29:21Z</cp:lastPrinted>
  <dcterms:created xsi:type="dcterms:W3CDTF">2020-07-10T01:00:14Z</dcterms:created>
  <dcterms:modified xsi:type="dcterms:W3CDTF">2021-04-13T23:58:49Z</dcterms:modified>
</cp:coreProperties>
</file>